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268" r:id="rId3"/>
    <p:sldId id="256" r:id="rId4"/>
    <p:sldId id="280" r:id="rId5"/>
    <p:sldId id="282" r:id="rId6"/>
    <p:sldId id="272" r:id="rId7"/>
    <p:sldId id="275" r:id="rId8"/>
    <p:sldId id="276" r:id="rId9"/>
    <p:sldId id="277" r:id="rId10"/>
    <p:sldId id="278" r:id="rId11"/>
    <p:sldId id="288" r:id="rId12"/>
    <p:sldId id="289" r:id="rId13"/>
    <p:sldId id="279" r:id="rId14"/>
    <p:sldId id="290" r:id="rId15"/>
    <p:sldId id="291" r:id="rId16"/>
    <p:sldId id="283" r:id="rId17"/>
    <p:sldId id="284" r:id="rId18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6E19"/>
    <a:srgbClr val="775748"/>
    <a:srgbClr val="452614"/>
    <a:srgbClr val="381E11"/>
    <a:srgbClr val="269359"/>
    <a:srgbClr val="1F51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2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0" y="8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9D10-6BA3-4E8F-AF2C-C381DAD682D4}" type="datetimeFigureOut">
              <a:rPr lang="es-CO" smtClean="0"/>
              <a:t>29/11/2024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1018-0610-49EE-8580-7FBA50BB7D6B}" type="slidenum">
              <a:rPr lang="es-CO" smtClean="0"/>
              <a:t>‹Nº›</a:t>
            </a:fld>
            <a:endParaRPr lang="es-CO"/>
          </a:p>
        </p:txBody>
      </p:sp>
      <p:pic>
        <p:nvPicPr>
          <p:cNvPr id="7" name="Picture 2" descr="F:\Universidad Nacional -FCE\UN -FCE\CID\CID\2022\Presentación CID 2022\Presentación_Mesa de trabajo 1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72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4069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9D10-6BA3-4E8F-AF2C-C381DAD682D4}" type="datetimeFigureOut">
              <a:rPr lang="es-CO" smtClean="0"/>
              <a:t>29/11/2024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1018-0610-49EE-8580-7FBA50BB7D6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44673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9D10-6BA3-4E8F-AF2C-C381DAD682D4}" type="datetimeFigureOut">
              <a:rPr lang="es-CO" smtClean="0"/>
              <a:t>29/11/2024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1018-0610-49EE-8580-7FBA50BB7D6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54335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9D10-6BA3-4E8F-AF2C-C381DAD682D4}" type="datetimeFigureOut">
              <a:rPr lang="es-CO" smtClean="0"/>
              <a:t>29/11/2024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1018-0610-49EE-8580-7FBA50BB7D6B}" type="slidenum">
              <a:rPr lang="es-CO" smtClean="0"/>
              <a:t>‹Nº›</a:t>
            </a:fld>
            <a:endParaRPr lang="es-CO"/>
          </a:p>
        </p:txBody>
      </p:sp>
      <p:pic>
        <p:nvPicPr>
          <p:cNvPr id="7" name="Picture 2" descr="F:\Universidad Nacional -FCE\UN -FCE\CID\CID\2022\Presentación CID 2022\Presentación_Mesa de trabajo 1 copia 2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72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4156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9D10-6BA3-4E8F-AF2C-C381DAD682D4}" type="datetimeFigureOut">
              <a:rPr lang="es-CO" smtClean="0"/>
              <a:t>29/11/2024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1018-0610-49EE-8580-7FBA50BB7D6B}" type="slidenum">
              <a:rPr lang="es-CO" smtClean="0"/>
              <a:t>‹Nº›</a:t>
            </a:fld>
            <a:endParaRPr lang="es-CO"/>
          </a:p>
        </p:txBody>
      </p:sp>
      <p:pic>
        <p:nvPicPr>
          <p:cNvPr id="7" name="Picture 2" descr="F:\Universidad Nacional -FCE\UN -FCE\CID\CID\2022\Presentación CID 2022\Presentación_Mesa de trabajo 1 copia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727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8804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9D10-6BA3-4E8F-AF2C-C381DAD682D4}" type="datetimeFigureOut">
              <a:rPr lang="es-CO" smtClean="0"/>
              <a:t>29/11/2024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1018-0610-49EE-8580-7FBA50BB7D6B}" type="slidenum">
              <a:rPr lang="es-CO" smtClean="0"/>
              <a:t>‹Nº›</a:t>
            </a:fld>
            <a:endParaRPr lang="es-CO"/>
          </a:p>
        </p:txBody>
      </p:sp>
      <p:pic>
        <p:nvPicPr>
          <p:cNvPr id="8" name="Picture 2" descr="F:\Universidad Nacional -FCE\UN -FCE\CID\CID\2022\Presentación CID 2022\Presentación_Mesa de trabajo 1 copia 3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6000" cy="6857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7477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9D10-6BA3-4E8F-AF2C-C381DAD682D4}" type="datetimeFigureOut">
              <a:rPr lang="es-CO" smtClean="0"/>
              <a:t>29/11/2024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1018-0610-49EE-8580-7FBA50BB7D6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67553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9D10-6BA3-4E8F-AF2C-C381DAD682D4}" type="datetimeFigureOut">
              <a:rPr lang="es-CO" smtClean="0"/>
              <a:t>29/11/2024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1018-0610-49EE-8580-7FBA50BB7D6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97156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9D10-6BA3-4E8F-AF2C-C381DAD682D4}" type="datetimeFigureOut">
              <a:rPr lang="es-CO" smtClean="0"/>
              <a:t>29/11/2024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1018-0610-49EE-8580-7FBA50BB7D6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21442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9D10-6BA3-4E8F-AF2C-C381DAD682D4}" type="datetimeFigureOut">
              <a:rPr lang="es-CO" smtClean="0"/>
              <a:t>29/11/2024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1018-0610-49EE-8580-7FBA50BB7D6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73194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9D10-6BA3-4E8F-AF2C-C381DAD682D4}" type="datetimeFigureOut">
              <a:rPr lang="es-CO" smtClean="0"/>
              <a:t>29/11/2024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1018-0610-49EE-8580-7FBA50BB7D6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2394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09D10-6BA3-4E8F-AF2C-C381DAD682D4}" type="datetimeFigureOut">
              <a:rPr lang="es-CO" smtClean="0"/>
              <a:t>29/11/2024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F31018-0610-49EE-8580-7FBA50BB7D6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3262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1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B894894-80DD-4E90-A8E1-C6ABC59CA3A3}"/>
              </a:ext>
            </a:extLst>
          </p:cNvPr>
          <p:cNvSpPr txBox="1">
            <a:spLocks/>
          </p:cNvSpPr>
          <p:nvPr/>
        </p:nvSpPr>
        <p:spPr>
          <a:xfrm>
            <a:off x="2413138" y="2521972"/>
            <a:ext cx="5079724" cy="181405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b="1" dirty="0">
                <a:solidFill>
                  <a:schemeClr val="accent2"/>
                </a:solidFill>
                <a:latin typeface="Ancizar Sans" panose="020B0602040300000003" pitchFamily="34" charset="0"/>
              </a:rPr>
              <a:t>Conceptos clave de </a:t>
            </a:r>
            <a:r>
              <a:rPr lang="es-MX" b="1" dirty="0" err="1">
                <a:solidFill>
                  <a:schemeClr val="accent2"/>
                </a:solidFill>
                <a:latin typeface="Ancizar Sans" panose="020B0602040300000003" pitchFamily="34" charset="0"/>
              </a:rPr>
              <a:t>Blockchain</a:t>
            </a:r>
            <a:r>
              <a:rPr lang="es-MX" b="1" dirty="0">
                <a:solidFill>
                  <a:schemeClr val="accent2"/>
                </a:solidFill>
                <a:latin typeface="Ancizar Sans" panose="020B0602040300000003" pitchFamily="34" charset="0"/>
              </a:rPr>
              <a:t> y de SQL</a:t>
            </a:r>
            <a:endParaRPr lang="es-CO" b="1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BED07E3-2AF1-462A-9198-6F984A9BF5EE}"/>
              </a:ext>
            </a:extLst>
          </p:cNvPr>
          <p:cNvSpPr txBox="1">
            <a:spLocks/>
          </p:cNvSpPr>
          <p:nvPr/>
        </p:nvSpPr>
        <p:spPr>
          <a:xfrm>
            <a:off x="1970432" y="3173248"/>
            <a:ext cx="5079724" cy="9216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 dirty="0">
              <a:solidFill>
                <a:schemeClr val="accent5">
                  <a:lumMod val="75000"/>
                </a:schemeClr>
              </a:solidFill>
              <a:latin typeface="Ancizar Sans" panose="020B060204030000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24903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70F98257-4ECD-4968-B953-4E2BACA6CB1E}"/>
              </a:ext>
            </a:extLst>
          </p:cNvPr>
          <p:cNvSpPr txBox="1">
            <a:spLocks/>
          </p:cNvSpPr>
          <p:nvPr/>
        </p:nvSpPr>
        <p:spPr>
          <a:xfrm>
            <a:off x="876837" y="1071868"/>
            <a:ext cx="8816662" cy="10802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4400" b="1" dirty="0">
                <a:solidFill>
                  <a:schemeClr val="accent2"/>
                </a:solidFill>
                <a:latin typeface="Ancizar Sans" panose="020B0602040300000003" pitchFamily="34" charset="0"/>
              </a:rPr>
              <a:t>JOINS</a:t>
            </a:r>
            <a:endParaRPr lang="es-CO" sz="4400" b="1" dirty="0">
              <a:solidFill>
                <a:schemeClr val="accent2"/>
              </a:solidFill>
              <a:latin typeface="Ancizar Sans" panose="020B0602040300000003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75E6B19-7388-4F36-9752-1E3F3D28A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837" y="2088023"/>
            <a:ext cx="8473225" cy="2681953"/>
          </a:xfrm>
          <a:prstGeom prst="rect">
            <a:avLst/>
          </a:prstGeom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5C4E6AE4-9159-420E-B8D3-D8115EA7D0B8}"/>
              </a:ext>
            </a:extLst>
          </p:cNvPr>
          <p:cNvSpPr/>
          <p:nvPr/>
        </p:nvSpPr>
        <p:spPr>
          <a:xfrm>
            <a:off x="2045711" y="3996267"/>
            <a:ext cx="400938" cy="254000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D32A3B77-592C-4A8C-A8E8-D0CA12AC3DF1}"/>
              </a:ext>
            </a:extLst>
          </p:cNvPr>
          <p:cNvSpPr/>
          <p:nvPr/>
        </p:nvSpPr>
        <p:spPr>
          <a:xfrm>
            <a:off x="2172353" y="4411138"/>
            <a:ext cx="400938" cy="254000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2001A1E2-7A2F-482C-98DC-6C98581DFA7E}"/>
              </a:ext>
            </a:extLst>
          </p:cNvPr>
          <p:cNvSpPr/>
          <p:nvPr/>
        </p:nvSpPr>
        <p:spPr>
          <a:xfrm>
            <a:off x="2463204" y="3996268"/>
            <a:ext cx="727123" cy="254000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C4BDA10-3866-48CB-B338-0B8522143220}"/>
              </a:ext>
            </a:extLst>
          </p:cNvPr>
          <p:cNvSpPr/>
          <p:nvPr/>
        </p:nvSpPr>
        <p:spPr>
          <a:xfrm>
            <a:off x="2589845" y="4411138"/>
            <a:ext cx="863033" cy="254000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6F652579-FFC0-4615-A96F-2C9BD1673021}"/>
              </a:ext>
            </a:extLst>
          </p:cNvPr>
          <p:cNvSpPr/>
          <p:nvPr/>
        </p:nvSpPr>
        <p:spPr>
          <a:xfrm>
            <a:off x="3328000" y="4004732"/>
            <a:ext cx="584415" cy="254000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9BADA565-CEA9-403D-9C7E-7D20B141FB77}"/>
              </a:ext>
            </a:extLst>
          </p:cNvPr>
          <p:cNvSpPr/>
          <p:nvPr/>
        </p:nvSpPr>
        <p:spPr>
          <a:xfrm>
            <a:off x="3584980" y="4411138"/>
            <a:ext cx="713532" cy="254000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Flecha: curvada hacia arriba 11">
            <a:extLst>
              <a:ext uri="{FF2B5EF4-FFF2-40B4-BE49-F238E27FC236}">
                <a16:creationId xmlns:a16="http://schemas.microsoft.com/office/drawing/2014/main" id="{99849A6F-1915-481F-88B0-41875F1B90A5}"/>
              </a:ext>
            </a:extLst>
          </p:cNvPr>
          <p:cNvSpPr/>
          <p:nvPr/>
        </p:nvSpPr>
        <p:spPr>
          <a:xfrm>
            <a:off x="1684867" y="4727641"/>
            <a:ext cx="2493966" cy="406406"/>
          </a:xfrm>
          <a:prstGeom prst="curvedUp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sp>
        <p:nvSpPr>
          <p:cNvPr id="13" name="Flecha: curvada hacia abajo 12">
            <a:extLst>
              <a:ext uri="{FF2B5EF4-FFF2-40B4-BE49-F238E27FC236}">
                <a16:creationId xmlns:a16="http://schemas.microsoft.com/office/drawing/2014/main" id="{BC9F6B46-3D19-4BAC-A947-9E376BE01368}"/>
              </a:ext>
            </a:extLst>
          </p:cNvPr>
          <p:cNvSpPr/>
          <p:nvPr/>
        </p:nvSpPr>
        <p:spPr>
          <a:xfrm>
            <a:off x="1608667" y="3589861"/>
            <a:ext cx="2208553" cy="406406"/>
          </a:xfrm>
          <a:prstGeom prst="curvedDown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D9ACEAB5-C004-4F26-8A43-D01F985953C6}"/>
              </a:ext>
            </a:extLst>
          </p:cNvPr>
          <p:cNvSpPr/>
          <p:nvPr/>
        </p:nvSpPr>
        <p:spPr>
          <a:xfrm>
            <a:off x="3918167" y="3996268"/>
            <a:ext cx="210662" cy="254000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7A028338-489B-4673-A28D-ECE8FFE32AFA}"/>
              </a:ext>
            </a:extLst>
          </p:cNvPr>
          <p:cNvSpPr/>
          <p:nvPr/>
        </p:nvSpPr>
        <p:spPr>
          <a:xfrm>
            <a:off x="4340243" y="4411138"/>
            <a:ext cx="210662" cy="254000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3704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Marcador de contenido 2">
            <a:extLst>
              <a:ext uri="{FF2B5EF4-FFF2-40B4-BE49-F238E27FC236}">
                <a16:creationId xmlns:a16="http://schemas.microsoft.com/office/drawing/2014/main" id="{F5EAE535-CB05-4C73-A692-138977F01CDE}"/>
              </a:ext>
            </a:extLst>
          </p:cNvPr>
          <p:cNvSpPr txBox="1">
            <a:spLocks/>
          </p:cNvSpPr>
          <p:nvPr/>
        </p:nvSpPr>
        <p:spPr>
          <a:xfrm>
            <a:off x="838200" y="2242236"/>
            <a:ext cx="8623479" cy="38003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MX" dirty="0"/>
              <a:t>Se utiliza para agrupar filas que tienen los mismos valores en columnas específicas, a menudo utilizado con funciones de agregación (como `COUNT`, `SUM`, `AVG`, etc.) para obtener resúmenes de datos.</a:t>
            </a:r>
          </a:p>
          <a:p>
            <a:endParaRPr lang="es-MX" dirty="0"/>
          </a:p>
          <a:p>
            <a:endParaRPr lang="es-MX" b="1" dirty="0"/>
          </a:p>
          <a:p>
            <a:endParaRPr lang="es-MX" b="1" dirty="0"/>
          </a:p>
        </p:txBody>
      </p:sp>
      <p:sp>
        <p:nvSpPr>
          <p:cNvPr id="29" name="Título 1">
            <a:extLst>
              <a:ext uri="{FF2B5EF4-FFF2-40B4-BE49-F238E27FC236}">
                <a16:creationId xmlns:a16="http://schemas.microsoft.com/office/drawing/2014/main" id="{52E5C3CA-56F7-44F8-9536-BDC611CF78FF}"/>
              </a:ext>
            </a:extLst>
          </p:cNvPr>
          <p:cNvSpPr txBox="1">
            <a:spLocks/>
          </p:cNvSpPr>
          <p:nvPr/>
        </p:nvSpPr>
        <p:spPr>
          <a:xfrm>
            <a:off x="838200" y="1162020"/>
            <a:ext cx="8816662" cy="10802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4400" b="1" dirty="0" err="1">
                <a:solidFill>
                  <a:schemeClr val="accent2"/>
                </a:solidFill>
                <a:latin typeface="Ancizar Sans" panose="020B0602040300000003" pitchFamily="34" charset="0"/>
              </a:rPr>
              <a:t>Group</a:t>
            </a:r>
            <a:r>
              <a:rPr lang="es-MX" sz="4400" b="1" dirty="0">
                <a:solidFill>
                  <a:schemeClr val="accent2"/>
                </a:solidFill>
                <a:latin typeface="Ancizar Sans" panose="020B0602040300000003" pitchFamily="34" charset="0"/>
              </a:rPr>
              <a:t> </a:t>
            </a:r>
            <a:r>
              <a:rPr lang="es-MX" sz="4400" b="1" dirty="0" err="1">
                <a:solidFill>
                  <a:schemeClr val="accent2"/>
                </a:solidFill>
                <a:latin typeface="Ancizar Sans" panose="020B0602040300000003" pitchFamily="34" charset="0"/>
              </a:rPr>
              <a:t>By</a:t>
            </a:r>
            <a:endParaRPr lang="es-CO" sz="4400" b="1" dirty="0">
              <a:solidFill>
                <a:schemeClr val="accent2"/>
              </a:solidFill>
              <a:latin typeface="Ancizar Sans" panose="020B060204030000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2494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Marcador de contenido 2">
            <a:extLst>
              <a:ext uri="{FF2B5EF4-FFF2-40B4-BE49-F238E27FC236}">
                <a16:creationId xmlns:a16="http://schemas.microsoft.com/office/drawing/2014/main" id="{F5EAE535-CB05-4C73-A692-138977F01CDE}"/>
              </a:ext>
            </a:extLst>
          </p:cNvPr>
          <p:cNvSpPr txBox="1">
            <a:spLocks/>
          </p:cNvSpPr>
          <p:nvPr/>
        </p:nvSpPr>
        <p:spPr>
          <a:xfrm>
            <a:off x="838200" y="2242236"/>
            <a:ext cx="8623479" cy="38003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b="1" dirty="0"/>
              <a:t>COUNT():</a:t>
            </a:r>
            <a:r>
              <a:rPr lang="es-MX" dirty="0"/>
              <a:t> Cuenta el número de registros en un grupo.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b="1" dirty="0"/>
              <a:t>SUM():</a:t>
            </a:r>
            <a:r>
              <a:rPr lang="es-MX" dirty="0"/>
              <a:t> Suma los valores numéricos en un grupo.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b="1" dirty="0"/>
              <a:t>AVG():</a:t>
            </a:r>
            <a:r>
              <a:rPr lang="es-MX" dirty="0"/>
              <a:t> Calcula el promedio de los valores numéricos en un grupo.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b="1" dirty="0"/>
              <a:t>MAX()</a:t>
            </a:r>
            <a:r>
              <a:rPr lang="es-MX" dirty="0"/>
              <a:t> y </a:t>
            </a:r>
            <a:r>
              <a:rPr lang="es-MX" b="1" dirty="0"/>
              <a:t>MIN():</a:t>
            </a:r>
            <a:r>
              <a:rPr lang="es-MX" dirty="0"/>
              <a:t> Encuentran el valor máximo y mínimo en un grupo.</a:t>
            </a:r>
          </a:p>
          <a:p>
            <a:endParaRPr lang="es-MX" dirty="0"/>
          </a:p>
          <a:p>
            <a:endParaRPr lang="es-MX" b="1" dirty="0"/>
          </a:p>
          <a:p>
            <a:endParaRPr lang="es-MX" b="1" dirty="0"/>
          </a:p>
        </p:txBody>
      </p:sp>
      <p:sp>
        <p:nvSpPr>
          <p:cNvPr id="29" name="Título 1">
            <a:extLst>
              <a:ext uri="{FF2B5EF4-FFF2-40B4-BE49-F238E27FC236}">
                <a16:creationId xmlns:a16="http://schemas.microsoft.com/office/drawing/2014/main" id="{52E5C3CA-56F7-44F8-9536-BDC611CF78FF}"/>
              </a:ext>
            </a:extLst>
          </p:cNvPr>
          <p:cNvSpPr txBox="1">
            <a:spLocks/>
          </p:cNvSpPr>
          <p:nvPr/>
        </p:nvSpPr>
        <p:spPr>
          <a:xfrm>
            <a:off x="838200" y="1162020"/>
            <a:ext cx="8816662" cy="10802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4400" b="1" dirty="0">
                <a:solidFill>
                  <a:schemeClr val="accent2"/>
                </a:solidFill>
                <a:latin typeface="Ancizar Sans" panose="020B0602040300000003" pitchFamily="34" charset="0"/>
              </a:rPr>
              <a:t>Agregaciones más comunes</a:t>
            </a:r>
            <a:endParaRPr lang="es-CO" sz="4400" b="1" dirty="0">
              <a:solidFill>
                <a:schemeClr val="accent2"/>
              </a:solidFill>
              <a:latin typeface="Ancizar Sans" panose="020B060204030000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9144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B894894-80DD-4E90-A8E1-C6ABC59CA3A3}"/>
              </a:ext>
            </a:extLst>
          </p:cNvPr>
          <p:cNvSpPr txBox="1">
            <a:spLocks/>
          </p:cNvSpPr>
          <p:nvPr/>
        </p:nvSpPr>
        <p:spPr>
          <a:xfrm>
            <a:off x="1020897" y="327017"/>
            <a:ext cx="8121781" cy="18140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4400" b="1" dirty="0">
                <a:solidFill>
                  <a:schemeClr val="accent2"/>
                </a:solidFill>
                <a:latin typeface="Ancizar Sans" panose="020B0602040300000003" pitchFamily="34" charset="0"/>
              </a:rPr>
              <a:t>GROUP BY + Agregaciones</a:t>
            </a:r>
            <a:endParaRPr lang="es-CO" sz="4400" b="1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BED07E3-2AF1-462A-9198-6F984A9BF5EE}"/>
              </a:ext>
            </a:extLst>
          </p:cNvPr>
          <p:cNvSpPr txBox="1">
            <a:spLocks/>
          </p:cNvSpPr>
          <p:nvPr/>
        </p:nvSpPr>
        <p:spPr>
          <a:xfrm>
            <a:off x="1970432" y="3173248"/>
            <a:ext cx="5079724" cy="9216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 dirty="0">
              <a:solidFill>
                <a:schemeClr val="accent5">
                  <a:lumMod val="75000"/>
                </a:schemeClr>
              </a:solidFill>
              <a:latin typeface="Ancizar Sans" panose="020B0602040300000003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1E507DC-7871-476C-9A3F-159DBA4A7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05481"/>
            <a:ext cx="8421710" cy="2394395"/>
          </a:xfrm>
          <a:prstGeom prst="rect">
            <a:avLst/>
          </a:prstGeom>
        </p:spPr>
      </p:pic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AFF95EBB-3CDE-4DF3-81F6-2A9C4ABE8ED3}"/>
              </a:ext>
            </a:extLst>
          </p:cNvPr>
          <p:cNvSpPr/>
          <p:nvPr/>
        </p:nvSpPr>
        <p:spPr>
          <a:xfrm>
            <a:off x="838201" y="2921000"/>
            <a:ext cx="477230" cy="220133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1DE24D46-8B74-47EE-96DC-0EED85A31B6E}"/>
              </a:ext>
            </a:extLst>
          </p:cNvPr>
          <p:cNvSpPr/>
          <p:nvPr/>
        </p:nvSpPr>
        <p:spPr>
          <a:xfrm>
            <a:off x="846664" y="3539070"/>
            <a:ext cx="350908" cy="220133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50809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B894894-80DD-4E90-A8E1-C6ABC59CA3A3}"/>
              </a:ext>
            </a:extLst>
          </p:cNvPr>
          <p:cNvSpPr txBox="1">
            <a:spLocks/>
          </p:cNvSpPr>
          <p:nvPr/>
        </p:nvSpPr>
        <p:spPr>
          <a:xfrm>
            <a:off x="1020897" y="327017"/>
            <a:ext cx="8121781" cy="18140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4400" b="1" dirty="0">
                <a:solidFill>
                  <a:schemeClr val="accent2"/>
                </a:solidFill>
                <a:latin typeface="Ancizar Sans" panose="020B0602040300000003" pitchFamily="34" charset="0"/>
              </a:rPr>
              <a:t>GROUP BY + Agregaciones</a:t>
            </a:r>
            <a:endParaRPr lang="es-CO" sz="4400" b="1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7B57D8B-0D45-4B1D-9BCC-0F673276E9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2505481"/>
            <a:ext cx="8524741" cy="2394395"/>
          </a:xfrm>
          <a:prstGeom prst="rect">
            <a:avLst/>
          </a:prstGeom>
        </p:spPr>
      </p:pic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D9526954-715B-46A5-96B5-866D0E5F686D}"/>
              </a:ext>
            </a:extLst>
          </p:cNvPr>
          <p:cNvSpPr/>
          <p:nvPr/>
        </p:nvSpPr>
        <p:spPr>
          <a:xfrm>
            <a:off x="838201" y="3945467"/>
            <a:ext cx="754324" cy="220133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F81FC881-62FA-4354-BC33-F49493ECBBAB}"/>
              </a:ext>
            </a:extLst>
          </p:cNvPr>
          <p:cNvSpPr/>
          <p:nvPr/>
        </p:nvSpPr>
        <p:spPr>
          <a:xfrm>
            <a:off x="1143002" y="4148668"/>
            <a:ext cx="754324" cy="220133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B990D3D3-C2D3-48F3-9C59-4C93C0EA2A2F}"/>
              </a:ext>
            </a:extLst>
          </p:cNvPr>
          <p:cNvSpPr/>
          <p:nvPr/>
        </p:nvSpPr>
        <p:spPr>
          <a:xfrm>
            <a:off x="1151471" y="3124201"/>
            <a:ext cx="754324" cy="220133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3478BC4F-526F-4CFF-A242-D278E68C019B}"/>
              </a:ext>
            </a:extLst>
          </p:cNvPr>
          <p:cNvSpPr/>
          <p:nvPr/>
        </p:nvSpPr>
        <p:spPr>
          <a:xfrm>
            <a:off x="2096871" y="4157136"/>
            <a:ext cx="2408297" cy="220133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4326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B894894-80DD-4E90-A8E1-C6ABC59CA3A3}"/>
              </a:ext>
            </a:extLst>
          </p:cNvPr>
          <p:cNvSpPr txBox="1">
            <a:spLocks/>
          </p:cNvSpPr>
          <p:nvPr/>
        </p:nvSpPr>
        <p:spPr>
          <a:xfrm>
            <a:off x="1020897" y="327017"/>
            <a:ext cx="8121781" cy="18140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4400" b="1" dirty="0">
                <a:solidFill>
                  <a:schemeClr val="accent2"/>
                </a:solidFill>
                <a:latin typeface="Ancizar Sans" panose="020B0602040300000003" pitchFamily="34" charset="0"/>
              </a:rPr>
              <a:t>GROUP BY + Agregaciones</a:t>
            </a:r>
            <a:endParaRPr lang="es-CO" sz="4400" b="1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4C388F65-8051-4F3C-B916-22DC2EC1B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05481"/>
            <a:ext cx="8589135" cy="2394395"/>
          </a:xfrm>
          <a:prstGeom prst="rect">
            <a:avLst/>
          </a:prstGeom>
        </p:spPr>
      </p:pic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8E72B575-AB2D-4E3B-8FD0-C15BFE7A4073}"/>
              </a:ext>
            </a:extLst>
          </p:cNvPr>
          <p:cNvSpPr/>
          <p:nvPr/>
        </p:nvSpPr>
        <p:spPr>
          <a:xfrm>
            <a:off x="855135" y="4343400"/>
            <a:ext cx="1567516" cy="465667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FAD57292-8B6B-4ABA-9CCA-AC071BACC6FD}"/>
              </a:ext>
            </a:extLst>
          </p:cNvPr>
          <p:cNvSpPr/>
          <p:nvPr/>
        </p:nvSpPr>
        <p:spPr>
          <a:xfrm>
            <a:off x="1126066" y="3342256"/>
            <a:ext cx="1138061" cy="230678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89289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B894894-80DD-4E90-A8E1-C6ABC59CA3A3}"/>
              </a:ext>
            </a:extLst>
          </p:cNvPr>
          <p:cNvSpPr txBox="1">
            <a:spLocks/>
          </p:cNvSpPr>
          <p:nvPr/>
        </p:nvSpPr>
        <p:spPr>
          <a:xfrm>
            <a:off x="892109" y="3173248"/>
            <a:ext cx="8121781" cy="18140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4400" b="1" dirty="0">
                <a:solidFill>
                  <a:schemeClr val="accent2"/>
                </a:solidFill>
                <a:latin typeface="Ancizar Sans" panose="020B0602040300000003" pitchFamily="34" charset="0"/>
              </a:rPr>
              <a:t>¿Cómo podemos llevar todo esto a </a:t>
            </a:r>
            <a:r>
              <a:rPr lang="es-MX" sz="4400" b="1" dirty="0" err="1">
                <a:solidFill>
                  <a:schemeClr val="accent2"/>
                </a:solidFill>
                <a:latin typeface="Ancizar Sans" panose="020B0602040300000003" pitchFamily="34" charset="0"/>
              </a:rPr>
              <a:t>Blockchain</a:t>
            </a:r>
            <a:r>
              <a:rPr lang="es-MX" sz="4400" b="1" dirty="0">
                <a:solidFill>
                  <a:schemeClr val="accent2"/>
                </a:solidFill>
                <a:latin typeface="Ancizar Sans" panose="020B0602040300000003" pitchFamily="34" charset="0"/>
              </a:rPr>
              <a:t>? ¿Es posible?</a:t>
            </a:r>
            <a:endParaRPr lang="es-CO" sz="4400" b="1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BED07E3-2AF1-462A-9198-6F984A9BF5EE}"/>
              </a:ext>
            </a:extLst>
          </p:cNvPr>
          <p:cNvSpPr txBox="1">
            <a:spLocks/>
          </p:cNvSpPr>
          <p:nvPr/>
        </p:nvSpPr>
        <p:spPr>
          <a:xfrm>
            <a:off x="1970432" y="3173248"/>
            <a:ext cx="5079724" cy="9216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 dirty="0">
              <a:solidFill>
                <a:schemeClr val="accent5">
                  <a:lumMod val="75000"/>
                </a:schemeClr>
              </a:solidFill>
              <a:latin typeface="Ancizar Sans" panose="020B060204030000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4248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DBED07E3-2AF1-462A-9198-6F984A9BF5EE}"/>
              </a:ext>
            </a:extLst>
          </p:cNvPr>
          <p:cNvSpPr txBox="1">
            <a:spLocks/>
          </p:cNvSpPr>
          <p:nvPr/>
        </p:nvSpPr>
        <p:spPr>
          <a:xfrm>
            <a:off x="1970432" y="3173248"/>
            <a:ext cx="5079724" cy="9216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 dirty="0">
              <a:solidFill>
                <a:schemeClr val="accent5">
                  <a:lumMod val="75000"/>
                </a:schemeClr>
              </a:solidFill>
              <a:latin typeface="Ancizar Sans" panose="020B0602040300000003" pitchFamily="34" charset="0"/>
            </a:endParaRP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AC5C0B55-6FBE-46F4-A315-B34A9403F5E1}"/>
              </a:ext>
            </a:extLst>
          </p:cNvPr>
          <p:cNvSpPr/>
          <p:nvPr/>
        </p:nvSpPr>
        <p:spPr>
          <a:xfrm>
            <a:off x="1286933" y="1015161"/>
            <a:ext cx="3666067" cy="2573867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Estructura de datos descentralizada</a:t>
            </a:r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CO" dirty="0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8D8DAB2C-222A-482D-B0CE-1164093DD3EC}"/>
              </a:ext>
            </a:extLst>
          </p:cNvPr>
          <p:cNvSpPr/>
          <p:nvPr/>
        </p:nvSpPr>
        <p:spPr>
          <a:xfrm>
            <a:off x="1286933" y="3758368"/>
            <a:ext cx="3666067" cy="257386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Enfoque de transparencia e inmutabilidad</a:t>
            </a:r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CO" dirty="0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F138C6A1-2B46-47A9-AB1E-DAE38D7FE970}"/>
              </a:ext>
            </a:extLst>
          </p:cNvPr>
          <p:cNvSpPr/>
          <p:nvPr/>
        </p:nvSpPr>
        <p:spPr>
          <a:xfrm>
            <a:off x="5122340" y="1015161"/>
            <a:ext cx="3666067" cy="25738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Limitaciones de contratos inteligentes</a:t>
            </a:r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CO" dirty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74B41886-BBAC-477C-9262-FD4A831EDB79}"/>
              </a:ext>
            </a:extLst>
          </p:cNvPr>
          <p:cNvSpPr/>
          <p:nvPr/>
        </p:nvSpPr>
        <p:spPr>
          <a:xfrm>
            <a:off x="5122340" y="3758368"/>
            <a:ext cx="3666067" cy="257386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Diseño alternativo</a:t>
            </a:r>
          </a:p>
          <a:p>
            <a:pPr algn="ctr"/>
            <a:r>
              <a:rPr lang="es-MX" dirty="0"/>
              <a:t>(Indexación y consultas Off-</a:t>
            </a:r>
            <a:r>
              <a:rPr lang="es-MX" dirty="0" err="1"/>
              <a:t>Chain</a:t>
            </a:r>
            <a:r>
              <a:rPr lang="es-MX" dirty="0"/>
              <a:t>)</a:t>
            </a:r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CO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914D49EA-0C68-464C-95C1-A05ED107B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938" y="1770835"/>
            <a:ext cx="1937129" cy="1660084"/>
          </a:xfrm>
          <a:prstGeom prst="round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079967B9-141E-4A6F-9B3F-BCC938F805CA}"/>
              </a:ext>
            </a:extLst>
          </p:cNvPr>
          <p:cNvSpPr txBox="1"/>
          <p:nvPr/>
        </p:nvSpPr>
        <p:spPr>
          <a:xfrm>
            <a:off x="3424766" y="2000712"/>
            <a:ext cx="14647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solidFill>
                  <a:schemeClr val="bg1"/>
                </a:solidFill>
              </a:rPr>
              <a:t>Lista enlazada de registros</a:t>
            </a:r>
          </a:p>
          <a:p>
            <a:endParaRPr lang="es-MX" sz="1200" dirty="0">
              <a:solidFill>
                <a:schemeClr val="bg1"/>
              </a:solidFill>
            </a:endParaRPr>
          </a:p>
          <a:p>
            <a:r>
              <a:rPr lang="es-MX" sz="1200" dirty="0">
                <a:solidFill>
                  <a:schemeClr val="bg1"/>
                </a:solidFill>
              </a:rPr>
              <a:t>Sin acceso directo entre registros (Llaves foráneas)</a:t>
            </a:r>
            <a:endParaRPr lang="es-CO" sz="1200" dirty="0">
              <a:solidFill>
                <a:schemeClr val="bg1"/>
              </a:solidFill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0E549C42-292B-436F-AF8E-497C1B281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5668" y="1813170"/>
            <a:ext cx="1837870" cy="1473098"/>
          </a:xfrm>
          <a:prstGeom prst="round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8869F6C3-6972-4615-BF1F-C3A8FA9AA6F0}"/>
              </a:ext>
            </a:extLst>
          </p:cNvPr>
          <p:cNvSpPr txBox="1"/>
          <p:nvPr/>
        </p:nvSpPr>
        <p:spPr>
          <a:xfrm>
            <a:off x="7246866" y="1901273"/>
            <a:ext cx="14647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solidFill>
                  <a:schemeClr val="bg1"/>
                </a:solidFill>
              </a:rPr>
              <a:t>Almacenamiento y computación costosa </a:t>
            </a:r>
          </a:p>
          <a:p>
            <a:endParaRPr lang="es-MX" sz="1200" dirty="0">
              <a:solidFill>
                <a:schemeClr val="bg1"/>
              </a:solidFill>
            </a:endParaRPr>
          </a:p>
          <a:p>
            <a:r>
              <a:rPr lang="es-MX" sz="1200" dirty="0">
                <a:solidFill>
                  <a:schemeClr val="bg1"/>
                </a:solidFill>
              </a:rPr>
              <a:t>Almacenamiento limitado y optimizado</a:t>
            </a:r>
            <a:endParaRPr lang="es-CO" sz="1200" dirty="0">
              <a:solidFill>
                <a:schemeClr val="bg1"/>
              </a:solidFill>
            </a:endParaRPr>
          </a:p>
        </p:txBody>
      </p:sp>
      <p:sp>
        <p:nvSpPr>
          <p:cNvPr id="16" name="Flecha: hacia abajo 15">
            <a:extLst>
              <a:ext uri="{FF2B5EF4-FFF2-40B4-BE49-F238E27FC236}">
                <a16:creationId xmlns:a16="http://schemas.microsoft.com/office/drawing/2014/main" id="{FFAAE9F3-4758-49FA-A88D-D7AFD92FAE86}"/>
              </a:ext>
            </a:extLst>
          </p:cNvPr>
          <p:cNvSpPr/>
          <p:nvPr/>
        </p:nvSpPr>
        <p:spPr>
          <a:xfrm>
            <a:off x="2738965" y="5218867"/>
            <a:ext cx="381000" cy="347134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Flecha: hacia abajo 16">
            <a:extLst>
              <a:ext uri="{FF2B5EF4-FFF2-40B4-BE49-F238E27FC236}">
                <a16:creationId xmlns:a16="http://schemas.microsoft.com/office/drawing/2014/main" id="{C7AFE44C-EF54-4BF3-9C33-8C7F49AFB9FD}"/>
              </a:ext>
            </a:extLst>
          </p:cNvPr>
          <p:cNvSpPr/>
          <p:nvPr/>
        </p:nvSpPr>
        <p:spPr>
          <a:xfrm rot="10800000">
            <a:off x="3119966" y="4871733"/>
            <a:ext cx="381000" cy="347134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563B81C7-6135-4674-A4E9-C5A129634B10}"/>
              </a:ext>
            </a:extLst>
          </p:cNvPr>
          <p:cNvSpPr txBox="1"/>
          <p:nvPr/>
        </p:nvSpPr>
        <p:spPr>
          <a:xfrm>
            <a:off x="1375829" y="4995698"/>
            <a:ext cx="14647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600" dirty="0">
                <a:solidFill>
                  <a:schemeClr val="bg1"/>
                </a:solidFill>
              </a:rPr>
              <a:t>- Complejidad</a:t>
            </a:r>
            <a:endParaRPr lang="es-CO" sz="1600" dirty="0">
              <a:solidFill>
                <a:schemeClr val="bg1"/>
              </a:solidFill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A3042FF5-F14B-49A5-B36A-6A579DDF1EA4}"/>
              </a:ext>
            </a:extLst>
          </p:cNvPr>
          <p:cNvSpPr txBox="1"/>
          <p:nvPr/>
        </p:nvSpPr>
        <p:spPr>
          <a:xfrm>
            <a:off x="3424765" y="5045300"/>
            <a:ext cx="14647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>
                <a:solidFill>
                  <a:schemeClr val="bg1"/>
                </a:solidFill>
              </a:rPr>
              <a:t>+ Transparencia</a:t>
            </a:r>
            <a:endParaRPr lang="es-CO" sz="1400" dirty="0">
              <a:solidFill>
                <a:schemeClr val="bg1"/>
              </a:solidFill>
            </a:endParaRPr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EA52C674-2404-4E15-991E-9C5A83DB51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9893" y="4429372"/>
            <a:ext cx="1833645" cy="1669508"/>
          </a:xfrm>
          <a:prstGeom prst="round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4CC0D349-A2A2-40A8-9317-BD07409BE27B}"/>
              </a:ext>
            </a:extLst>
          </p:cNvPr>
          <p:cNvSpPr txBox="1"/>
          <p:nvPr/>
        </p:nvSpPr>
        <p:spPr>
          <a:xfrm>
            <a:off x="7246866" y="4526369"/>
            <a:ext cx="14647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solidFill>
                  <a:schemeClr val="bg1"/>
                </a:solidFill>
              </a:rPr>
              <a:t>Existencia de Oráculos para indexar y consultar</a:t>
            </a:r>
          </a:p>
          <a:p>
            <a:endParaRPr lang="es-MX" sz="1200" dirty="0">
              <a:solidFill>
                <a:schemeClr val="bg1"/>
              </a:solidFill>
            </a:endParaRPr>
          </a:p>
          <a:p>
            <a:r>
              <a:rPr lang="es-MX" sz="1200" dirty="0">
                <a:solidFill>
                  <a:schemeClr val="bg1"/>
                </a:solidFill>
              </a:rPr>
              <a:t>Integración con tecnologías externas (SQL)</a:t>
            </a:r>
            <a:endParaRPr lang="es-CO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9449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5" grpId="0"/>
      <p:bldP spid="16" grpId="0" animBg="1"/>
      <p:bldP spid="17" grpId="0" animBg="1"/>
      <p:bldP spid="18" grpId="0"/>
      <p:bldP spid="19" grpId="0"/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B894894-80DD-4E90-A8E1-C6ABC59CA3A3}"/>
              </a:ext>
            </a:extLst>
          </p:cNvPr>
          <p:cNvSpPr txBox="1">
            <a:spLocks/>
          </p:cNvSpPr>
          <p:nvPr/>
        </p:nvSpPr>
        <p:spPr>
          <a:xfrm>
            <a:off x="919188" y="3173248"/>
            <a:ext cx="5079724" cy="18140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sz="4400" b="1" dirty="0">
                <a:solidFill>
                  <a:schemeClr val="accent2"/>
                </a:solidFill>
                <a:latin typeface="Ancizar Sans" panose="020B0602040300000003" pitchFamily="34" charset="0"/>
              </a:rPr>
              <a:t>De la clase anterior…</a:t>
            </a:r>
            <a:endParaRPr lang="es-CO" sz="4400" b="1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BED07E3-2AF1-462A-9198-6F984A9BF5EE}"/>
              </a:ext>
            </a:extLst>
          </p:cNvPr>
          <p:cNvSpPr txBox="1">
            <a:spLocks/>
          </p:cNvSpPr>
          <p:nvPr/>
        </p:nvSpPr>
        <p:spPr>
          <a:xfrm>
            <a:off x="1970432" y="3173248"/>
            <a:ext cx="5079724" cy="9216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 dirty="0">
              <a:solidFill>
                <a:schemeClr val="accent5">
                  <a:lumMod val="75000"/>
                </a:schemeClr>
              </a:solidFill>
              <a:latin typeface="Ancizar Sans" panose="020B060204030000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362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63D19E5-5BE0-4DF5-9971-6F38102879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799" y="4163934"/>
            <a:ext cx="6753973" cy="38502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237A330-9A9A-4A8B-ABBD-BE5093C2A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8200" y="4647371"/>
            <a:ext cx="5828067" cy="33982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C0A5E74-A9C6-40CB-9EED-1181E1DAB5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8200" y="5112233"/>
            <a:ext cx="5119907" cy="308222"/>
          </a:xfrm>
          <a:prstGeom prst="rect">
            <a:avLst/>
          </a:prstGeom>
        </p:spPr>
      </p:pic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E95CE61A-44F9-4926-B032-533D525B69DF}"/>
              </a:ext>
            </a:extLst>
          </p:cNvPr>
          <p:cNvSpPr/>
          <p:nvPr/>
        </p:nvSpPr>
        <p:spPr>
          <a:xfrm>
            <a:off x="1448199" y="4163934"/>
            <a:ext cx="1335307" cy="35840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CC625673-4EE8-45A9-9922-0ED60D8738B6}"/>
              </a:ext>
            </a:extLst>
          </p:cNvPr>
          <p:cNvSpPr/>
          <p:nvPr/>
        </p:nvSpPr>
        <p:spPr>
          <a:xfrm>
            <a:off x="1448199" y="5087142"/>
            <a:ext cx="1428442" cy="35840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B310BC49-CC29-40F3-A32F-FB2EB1F096D2}"/>
              </a:ext>
            </a:extLst>
          </p:cNvPr>
          <p:cNvSpPr/>
          <p:nvPr/>
        </p:nvSpPr>
        <p:spPr>
          <a:xfrm>
            <a:off x="1448199" y="4617088"/>
            <a:ext cx="810375" cy="35840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2EB01FF7-8DEF-48C5-9D0A-FEA87FF142C3}"/>
              </a:ext>
            </a:extLst>
          </p:cNvPr>
          <p:cNvSpPr/>
          <p:nvPr/>
        </p:nvSpPr>
        <p:spPr>
          <a:xfrm>
            <a:off x="2783507" y="4163934"/>
            <a:ext cx="668868" cy="358404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0C78D44C-B989-41C6-BCC9-B4165CF00CE1}"/>
              </a:ext>
            </a:extLst>
          </p:cNvPr>
          <p:cNvSpPr/>
          <p:nvPr/>
        </p:nvSpPr>
        <p:spPr>
          <a:xfrm>
            <a:off x="4172038" y="4617088"/>
            <a:ext cx="1286935" cy="358404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749CC34B-FDCD-4A3E-BCF3-FC9C635783BF}"/>
              </a:ext>
            </a:extLst>
          </p:cNvPr>
          <p:cNvSpPr/>
          <p:nvPr/>
        </p:nvSpPr>
        <p:spPr>
          <a:xfrm>
            <a:off x="2885108" y="5087142"/>
            <a:ext cx="1286929" cy="358404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1AB9BFB3-B505-4D79-933F-D8A7C7C952DD}"/>
              </a:ext>
            </a:extLst>
          </p:cNvPr>
          <p:cNvSpPr/>
          <p:nvPr/>
        </p:nvSpPr>
        <p:spPr>
          <a:xfrm>
            <a:off x="3452375" y="4163934"/>
            <a:ext cx="3005666" cy="358404"/>
          </a:xfrm>
          <a:prstGeom prst="round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5F4C4FF2-5857-45F0-8B2F-44393087AA3F}"/>
              </a:ext>
            </a:extLst>
          </p:cNvPr>
          <p:cNvSpPr/>
          <p:nvPr/>
        </p:nvSpPr>
        <p:spPr>
          <a:xfrm>
            <a:off x="2258574" y="4617088"/>
            <a:ext cx="1335307" cy="358404"/>
          </a:xfrm>
          <a:prstGeom prst="round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061FA466-C30F-40BC-9798-FD36EF43D5C7}"/>
              </a:ext>
            </a:extLst>
          </p:cNvPr>
          <p:cNvSpPr/>
          <p:nvPr/>
        </p:nvSpPr>
        <p:spPr>
          <a:xfrm>
            <a:off x="4180504" y="5087142"/>
            <a:ext cx="2277537" cy="35840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244FF4F4-0628-4F28-9B2F-E043A73BB8BE}"/>
              </a:ext>
            </a:extLst>
          </p:cNvPr>
          <p:cNvSpPr/>
          <p:nvPr/>
        </p:nvSpPr>
        <p:spPr>
          <a:xfrm>
            <a:off x="5458973" y="4617852"/>
            <a:ext cx="1651001" cy="35840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428EF157-FA5A-48FB-BA9C-2F576C63DE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8128" y="791420"/>
            <a:ext cx="4245424" cy="2513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08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DBED07E3-2AF1-462A-9198-6F984A9BF5EE}"/>
              </a:ext>
            </a:extLst>
          </p:cNvPr>
          <p:cNvSpPr txBox="1">
            <a:spLocks/>
          </p:cNvSpPr>
          <p:nvPr/>
        </p:nvSpPr>
        <p:spPr>
          <a:xfrm>
            <a:off x="1403761" y="2786881"/>
            <a:ext cx="5079724" cy="9216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 dirty="0">
              <a:solidFill>
                <a:schemeClr val="accent5">
                  <a:lumMod val="75000"/>
                </a:schemeClr>
              </a:solidFill>
              <a:latin typeface="Ancizar Sans" panose="020B0602040300000003" pitchFamily="34" charset="0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83A81C38-9B0A-4500-8DFC-D8E6909FC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919" y="414688"/>
            <a:ext cx="9709235" cy="10519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MX" sz="4400" b="1" dirty="0">
                <a:solidFill>
                  <a:schemeClr val="accent2"/>
                </a:solidFill>
                <a:latin typeface="Ancizar Sans" panose="020B0602040300000003" pitchFamily="34" charset="0"/>
              </a:rPr>
              <a:t>El combustible de </a:t>
            </a:r>
            <a:r>
              <a:rPr lang="es-MX" sz="4400" b="1" dirty="0" err="1">
                <a:solidFill>
                  <a:schemeClr val="accent2"/>
                </a:solidFill>
                <a:latin typeface="Ancizar Sans" panose="020B0602040300000003" pitchFamily="34" charset="0"/>
              </a:rPr>
              <a:t>Blockchain</a:t>
            </a:r>
            <a:r>
              <a:rPr lang="es-MX" sz="4400" b="1" dirty="0">
                <a:solidFill>
                  <a:schemeClr val="accent2"/>
                </a:solidFill>
                <a:latin typeface="Ancizar Sans" panose="020B0602040300000003" pitchFamily="34" charset="0"/>
              </a:rPr>
              <a:t> – Gas –</a:t>
            </a:r>
            <a:endParaRPr lang="es-CO" sz="4400" b="1" dirty="0">
              <a:solidFill>
                <a:schemeClr val="accent2"/>
              </a:solidFill>
              <a:latin typeface="Ancizar Sans" panose="020B0602040300000003" pitchFamily="34" charset="0"/>
            </a:endParaRP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AD8481E8-C73E-4A98-9CCF-BB9B12DFB83E}"/>
              </a:ext>
            </a:extLst>
          </p:cNvPr>
          <p:cNvSpPr/>
          <p:nvPr/>
        </p:nvSpPr>
        <p:spPr>
          <a:xfrm>
            <a:off x="584920" y="2296735"/>
            <a:ext cx="1481667" cy="584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/>
              <a:t>Operaciones “baratas”</a:t>
            </a:r>
            <a:endParaRPr lang="es-CO" dirty="0"/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E5F358E4-EC8C-4AA5-A952-B7B41D9612D7}"/>
              </a:ext>
            </a:extLst>
          </p:cNvPr>
          <p:cNvSpPr/>
          <p:nvPr/>
        </p:nvSpPr>
        <p:spPr>
          <a:xfrm>
            <a:off x="584920" y="4100137"/>
            <a:ext cx="1481667" cy="584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Operaciones “caras”</a:t>
            </a:r>
            <a:endParaRPr lang="es-CO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EDF8EBC-B651-4BCA-BD75-0BA5B30ACD1F}"/>
              </a:ext>
            </a:extLst>
          </p:cNvPr>
          <p:cNvSpPr txBox="1"/>
          <p:nvPr/>
        </p:nvSpPr>
        <p:spPr>
          <a:xfrm>
            <a:off x="817753" y="2880935"/>
            <a:ext cx="101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+, -, *, /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FDD1164-724D-45B1-AFEF-B40E6C8EE472}"/>
              </a:ext>
            </a:extLst>
          </p:cNvPr>
          <p:cNvSpPr txBox="1"/>
          <p:nvPr/>
        </p:nvSpPr>
        <p:spPr>
          <a:xfrm>
            <a:off x="584920" y="4684337"/>
            <a:ext cx="148166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Almacenar información en la </a:t>
            </a:r>
            <a:r>
              <a:rPr lang="es-MX" sz="1400" dirty="0" err="1"/>
              <a:t>Blockchain</a:t>
            </a:r>
            <a:endParaRPr lang="es-MX" sz="1400" dirty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356FB473-1D31-4E1C-B624-224A5246B74F}"/>
              </a:ext>
            </a:extLst>
          </p:cNvPr>
          <p:cNvSpPr/>
          <p:nvPr/>
        </p:nvSpPr>
        <p:spPr>
          <a:xfrm>
            <a:off x="330920" y="1890335"/>
            <a:ext cx="2023533" cy="3860800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00DB85A-B37C-44B1-AA97-A523E8F8989B}"/>
              </a:ext>
            </a:extLst>
          </p:cNvPr>
          <p:cNvSpPr txBox="1"/>
          <p:nvPr/>
        </p:nvSpPr>
        <p:spPr>
          <a:xfrm>
            <a:off x="1151590" y="6147680"/>
            <a:ext cx="1481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Operaciones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9097B213-1714-48FE-83FA-DCE389D8D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4552" y="2786881"/>
            <a:ext cx="2122263" cy="2067706"/>
          </a:xfrm>
          <a:prstGeom prst="rect">
            <a:avLst/>
          </a:prstGeom>
        </p:spPr>
      </p:pic>
      <p:sp>
        <p:nvSpPr>
          <p:cNvPr id="14" name="Flecha: a la derecha 13">
            <a:extLst>
              <a:ext uri="{FF2B5EF4-FFF2-40B4-BE49-F238E27FC236}">
                <a16:creationId xmlns:a16="http://schemas.microsoft.com/office/drawing/2014/main" id="{DC6ED825-E261-41FB-8FF0-A97885B57BC1}"/>
              </a:ext>
            </a:extLst>
          </p:cNvPr>
          <p:cNvSpPr/>
          <p:nvPr/>
        </p:nvSpPr>
        <p:spPr>
          <a:xfrm>
            <a:off x="2606336" y="3702201"/>
            <a:ext cx="296333" cy="2370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E177A9F9-EDE0-4BBB-96CB-B4A310E572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1883" y="1264558"/>
            <a:ext cx="1207600" cy="1324277"/>
          </a:xfrm>
          <a:prstGeom prst="ellipse">
            <a:avLst/>
          </a:prstGeom>
        </p:spPr>
      </p:pic>
      <p:sp>
        <p:nvSpPr>
          <p:cNvPr id="16" name="Flecha: a la derecha 15">
            <a:extLst>
              <a:ext uri="{FF2B5EF4-FFF2-40B4-BE49-F238E27FC236}">
                <a16:creationId xmlns:a16="http://schemas.microsoft.com/office/drawing/2014/main" id="{849C648B-A2E4-4BE0-B07F-EEC13D232AAB}"/>
              </a:ext>
            </a:extLst>
          </p:cNvPr>
          <p:cNvSpPr/>
          <p:nvPr/>
        </p:nvSpPr>
        <p:spPr>
          <a:xfrm>
            <a:off x="5440553" y="3702201"/>
            <a:ext cx="296333" cy="2370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uadroTexto 16">
                <a:extLst>
                  <a:ext uri="{FF2B5EF4-FFF2-40B4-BE49-F238E27FC236}">
                    <a16:creationId xmlns:a16="http://schemas.microsoft.com/office/drawing/2014/main" id="{ECE6C4AF-C401-4ECE-891D-83237579C660}"/>
                  </a:ext>
                </a:extLst>
              </p:cNvPr>
              <p:cNvSpPr txBox="1"/>
              <p:nvPr/>
            </p:nvSpPr>
            <p:spPr>
              <a:xfrm>
                <a:off x="5924588" y="3539251"/>
                <a:ext cx="3293850" cy="29841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</m:sub>
                      </m:sSub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𝐺𝑎</m:t>
                      </m:r>
                      <m:sSub>
                        <m:sSub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𝑢𝑡𝑖𝑙𝑖𝑧𝑎𝑑𝑜</m:t>
                          </m:r>
                        </m:sub>
                      </m:sSub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𝐺𝑎</m:t>
                      </m:r>
                      <m:sSub>
                        <m:sSub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𝑝𝑟𝑒𝑐𝑖𝑜</m:t>
                          </m:r>
                        </m:sub>
                      </m:sSub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17" name="CuadroTexto 16">
                <a:extLst>
                  <a:ext uri="{FF2B5EF4-FFF2-40B4-BE49-F238E27FC236}">
                    <a16:creationId xmlns:a16="http://schemas.microsoft.com/office/drawing/2014/main" id="{ECE6C4AF-C401-4ECE-891D-83237579C6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4588" y="3539251"/>
                <a:ext cx="3293850" cy="298415"/>
              </a:xfrm>
              <a:prstGeom prst="rect">
                <a:avLst/>
              </a:prstGeom>
              <a:blipFill>
                <a:blip r:embed="rId4"/>
                <a:stretch>
                  <a:fillRect l="-1296" r="-926" b="-26531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CuadroTexto 17">
                <a:extLst>
                  <a:ext uri="{FF2B5EF4-FFF2-40B4-BE49-F238E27FC236}">
                    <a16:creationId xmlns:a16="http://schemas.microsoft.com/office/drawing/2014/main" id="{C06EAE8C-DC68-41C3-8F9E-27730F7F84AE}"/>
                  </a:ext>
                </a:extLst>
              </p:cNvPr>
              <p:cNvSpPr txBox="1"/>
              <p:nvPr/>
            </p:nvSpPr>
            <p:spPr>
              <a:xfrm>
                <a:off x="5900624" y="3837666"/>
                <a:ext cx="3845348" cy="29841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𝐺𝑎</m:t>
                      </m:r>
                      <m:sSub>
                        <m:sSub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𝑝𝑟𝑒𝑐𝑖𝑜</m:t>
                          </m:r>
                        </m:sub>
                      </m:sSub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=#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𝑔𝑤𝑒𝑖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 ∗</m:t>
                      </m:r>
                      <m:r>
                        <m:rPr>
                          <m:nor/>
                        </m:rPr>
                        <a:rPr lang="es-CO"/>
                        <m:t>0.000000001</m:t>
                      </m:r>
                      <m:r>
                        <m:rPr>
                          <m:nor/>
                        </m:rPr>
                        <a:rPr lang="es-MX" b="0" i="0" smtClean="0"/>
                        <m:t> </m:t>
                      </m:r>
                      <m:r>
                        <m:rPr>
                          <m:nor/>
                        </m:rPr>
                        <a:rPr lang="es-MX" b="0" i="0" smtClean="0"/>
                        <m:t>ETH</m:t>
                      </m:r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18" name="CuadroTexto 17">
                <a:extLst>
                  <a:ext uri="{FF2B5EF4-FFF2-40B4-BE49-F238E27FC236}">
                    <a16:creationId xmlns:a16="http://schemas.microsoft.com/office/drawing/2014/main" id="{C06EAE8C-DC68-41C3-8F9E-27730F7F84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0624" y="3837666"/>
                <a:ext cx="3845348" cy="298415"/>
              </a:xfrm>
              <a:prstGeom prst="rect">
                <a:avLst/>
              </a:prstGeom>
              <a:blipFill>
                <a:blip r:embed="rId5"/>
                <a:stretch>
                  <a:fillRect l="-1109" t="-2083" r="-951" b="-29167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C6CD74D4-B3B8-4CEF-98CC-EDD326F4E260}"/>
              </a:ext>
            </a:extLst>
          </p:cNvPr>
          <p:cNvSpPr/>
          <p:nvPr/>
        </p:nvSpPr>
        <p:spPr>
          <a:xfrm>
            <a:off x="6534245" y="2588835"/>
            <a:ext cx="1804605" cy="584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Contratos poco complejos</a:t>
            </a:r>
            <a:endParaRPr lang="es-CO" dirty="0"/>
          </a:p>
        </p:txBody>
      </p:sp>
      <p:sp>
        <p:nvSpPr>
          <p:cNvPr id="20" name="Flecha: hacia abajo 19">
            <a:extLst>
              <a:ext uri="{FF2B5EF4-FFF2-40B4-BE49-F238E27FC236}">
                <a16:creationId xmlns:a16="http://schemas.microsoft.com/office/drawing/2014/main" id="{CAAE31EE-9B81-42AC-B822-E2C6534EDD18}"/>
              </a:ext>
            </a:extLst>
          </p:cNvPr>
          <p:cNvSpPr/>
          <p:nvPr/>
        </p:nvSpPr>
        <p:spPr>
          <a:xfrm>
            <a:off x="8059922" y="2880935"/>
            <a:ext cx="557855" cy="510539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DF42E853-9838-4FDF-A111-1074F4B43858}"/>
              </a:ext>
            </a:extLst>
          </p:cNvPr>
          <p:cNvSpPr/>
          <p:nvPr/>
        </p:nvSpPr>
        <p:spPr>
          <a:xfrm>
            <a:off x="6534245" y="4437293"/>
            <a:ext cx="1804605" cy="584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Contratos muy complejos</a:t>
            </a:r>
            <a:endParaRPr lang="es-CO" dirty="0"/>
          </a:p>
        </p:txBody>
      </p:sp>
      <p:sp>
        <p:nvSpPr>
          <p:cNvPr id="22" name="Flecha: hacia abajo 21">
            <a:extLst>
              <a:ext uri="{FF2B5EF4-FFF2-40B4-BE49-F238E27FC236}">
                <a16:creationId xmlns:a16="http://schemas.microsoft.com/office/drawing/2014/main" id="{9A09C28E-694D-4FF2-9AC1-2B80BF289FF6}"/>
              </a:ext>
            </a:extLst>
          </p:cNvPr>
          <p:cNvSpPr/>
          <p:nvPr/>
        </p:nvSpPr>
        <p:spPr>
          <a:xfrm rot="10800000">
            <a:off x="8059922" y="4729393"/>
            <a:ext cx="557855" cy="510539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0101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>
            <a:extLst>
              <a:ext uri="{FF2B5EF4-FFF2-40B4-BE49-F238E27FC236}">
                <a16:creationId xmlns:a16="http://schemas.microsoft.com/office/drawing/2014/main" id="{BE8E9B9E-423F-47D5-82E4-3FC8E5AB0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15" y="499653"/>
            <a:ext cx="5887272" cy="5858693"/>
          </a:xfrm>
          <a:prstGeom prst="rect">
            <a:avLst/>
          </a:prstGeom>
        </p:spPr>
      </p:pic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3134F313-D0F3-433B-8144-DDEBE112EC9E}"/>
              </a:ext>
            </a:extLst>
          </p:cNvPr>
          <p:cNvSpPr/>
          <p:nvPr/>
        </p:nvSpPr>
        <p:spPr>
          <a:xfrm>
            <a:off x="597318" y="3361267"/>
            <a:ext cx="4563533" cy="740591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0640DC2B-452E-4A69-890F-B8D716C5DB10}"/>
              </a:ext>
            </a:extLst>
          </p:cNvPr>
          <p:cNvSpPr/>
          <p:nvPr/>
        </p:nvSpPr>
        <p:spPr>
          <a:xfrm>
            <a:off x="597317" y="4161127"/>
            <a:ext cx="5562601" cy="1139006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DE9BB5C0-67B8-43EF-834E-CFD778498466}"/>
              </a:ext>
            </a:extLst>
          </p:cNvPr>
          <p:cNvSpPr/>
          <p:nvPr/>
        </p:nvSpPr>
        <p:spPr>
          <a:xfrm>
            <a:off x="597316" y="5371741"/>
            <a:ext cx="5562601" cy="863600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342757A1-1236-44C3-8A66-24C9801B72B1}"/>
              </a:ext>
            </a:extLst>
          </p:cNvPr>
          <p:cNvSpPr/>
          <p:nvPr/>
        </p:nvSpPr>
        <p:spPr>
          <a:xfrm rot="16200000">
            <a:off x="-1002056" y="4700939"/>
            <a:ext cx="2874075" cy="194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Funciones y validaciones</a:t>
            </a:r>
            <a:endParaRPr lang="es-CO" sz="1200" dirty="0"/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8066287C-547A-465F-B31D-A58BF15C6947}"/>
              </a:ext>
            </a:extLst>
          </p:cNvPr>
          <p:cNvSpPr/>
          <p:nvPr/>
        </p:nvSpPr>
        <p:spPr>
          <a:xfrm>
            <a:off x="851319" y="3598335"/>
            <a:ext cx="1176866" cy="135464"/>
          </a:xfrm>
          <a:prstGeom prst="roundRect">
            <a:avLst/>
          </a:prstGeom>
          <a:noFill/>
          <a:ln>
            <a:solidFill>
              <a:srgbClr val="92D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511DE1CE-0F23-44A2-AD11-FE01422080A5}"/>
              </a:ext>
            </a:extLst>
          </p:cNvPr>
          <p:cNvSpPr/>
          <p:nvPr/>
        </p:nvSpPr>
        <p:spPr>
          <a:xfrm>
            <a:off x="851318" y="4792133"/>
            <a:ext cx="2328333" cy="313265"/>
          </a:xfrm>
          <a:prstGeom prst="roundRect">
            <a:avLst/>
          </a:prstGeom>
          <a:noFill/>
          <a:ln>
            <a:solidFill>
              <a:srgbClr val="92D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FDC25745-CF7A-4C8C-801A-E68209BC6795}"/>
              </a:ext>
            </a:extLst>
          </p:cNvPr>
          <p:cNvSpPr/>
          <p:nvPr/>
        </p:nvSpPr>
        <p:spPr>
          <a:xfrm>
            <a:off x="851318" y="3733799"/>
            <a:ext cx="4157133" cy="152400"/>
          </a:xfrm>
          <a:prstGeom prst="roundRect">
            <a:avLst/>
          </a:prstGeom>
          <a:noFill/>
          <a:ln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7D4D6042-89C0-41B5-A43C-642562E2CF96}"/>
              </a:ext>
            </a:extLst>
          </p:cNvPr>
          <p:cNvSpPr/>
          <p:nvPr/>
        </p:nvSpPr>
        <p:spPr>
          <a:xfrm>
            <a:off x="7573851" y="3915474"/>
            <a:ext cx="1667934" cy="508000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“caras”</a:t>
            </a:r>
            <a:endParaRPr lang="es-CO" dirty="0"/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97D61940-8440-4CED-86C4-46A55BD5534F}"/>
              </a:ext>
            </a:extLst>
          </p:cNvPr>
          <p:cNvSpPr/>
          <p:nvPr/>
        </p:nvSpPr>
        <p:spPr>
          <a:xfrm>
            <a:off x="7573851" y="3223562"/>
            <a:ext cx="1667934" cy="508000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“baratas”</a:t>
            </a:r>
            <a:endParaRPr lang="es-CO" dirty="0"/>
          </a:p>
        </p:txBody>
      </p:sp>
      <p:sp>
        <p:nvSpPr>
          <p:cNvPr id="24" name="Rectángulo: esquinas redondeadas 23">
            <a:extLst>
              <a:ext uri="{FF2B5EF4-FFF2-40B4-BE49-F238E27FC236}">
                <a16:creationId xmlns:a16="http://schemas.microsoft.com/office/drawing/2014/main" id="{245FB3EC-AC28-46C0-B2F7-E599D14FA6B5}"/>
              </a:ext>
            </a:extLst>
          </p:cNvPr>
          <p:cNvSpPr/>
          <p:nvPr/>
        </p:nvSpPr>
        <p:spPr>
          <a:xfrm>
            <a:off x="7269051" y="2633133"/>
            <a:ext cx="2311400" cy="1854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81C370B7-AE54-4AD3-AA37-EB9F88EEA821}"/>
              </a:ext>
            </a:extLst>
          </p:cNvPr>
          <p:cNvSpPr txBox="1"/>
          <p:nvPr/>
        </p:nvSpPr>
        <p:spPr>
          <a:xfrm>
            <a:off x="7590784" y="2723992"/>
            <a:ext cx="1667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Operaciones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39656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B894894-80DD-4E90-A8E1-C6ABC59CA3A3}"/>
              </a:ext>
            </a:extLst>
          </p:cNvPr>
          <p:cNvSpPr txBox="1">
            <a:spLocks/>
          </p:cNvSpPr>
          <p:nvPr/>
        </p:nvSpPr>
        <p:spPr>
          <a:xfrm>
            <a:off x="919187" y="3173248"/>
            <a:ext cx="8121781" cy="18140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4400" b="1" dirty="0">
                <a:solidFill>
                  <a:schemeClr val="accent2"/>
                </a:solidFill>
                <a:latin typeface="Ancizar Sans" panose="020B0602040300000003" pitchFamily="34" charset="0"/>
              </a:rPr>
              <a:t>Consultas avanzadas en SQL</a:t>
            </a:r>
            <a:endParaRPr lang="es-CO" sz="4400" b="1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BED07E3-2AF1-462A-9198-6F984A9BF5EE}"/>
              </a:ext>
            </a:extLst>
          </p:cNvPr>
          <p:cNvSpPr txBox="1">
            <a:spLocks/>
          </p:cNvSpPr>
          <p:nvPr/>
        </p:nvSpPr>
        <p:spPr>
          <a:xfrm>
            <a:off x="1970432" y="3173248"/>
            <a:ext cx="5079724" cy="9216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 dirty="0">
              <a:solidFill>
                <a:schemeClr val="accent5">
                  <a:lumMod val="75000"/>
                </a:schemeClr>
              </a:solidFill>
              <a:latin typeface="Ancizar Sans" panose="020B060204030000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557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Marcador de contenido 2">
            <a:extLst>
              <a:ext uri="{FF2B5EF4-FFF2-40B4-BE49-F238E27FC236}">
                <a16:creationId xmlns:a16="http://schemas.microsoft.com/office/drawing/2014/main" id="{F5EAE535-CB05-4C73-A692-138977F01CDE}"/>
              </a:ext>
            </a:extLst>
          </p:cNvPr>
          <p:cNvSpPr txBox="1">
            <a:spLocks/>
          </p:cNvSpPr>
          <p:nvPr/>
        </p:nvSpPr>
        <p:spPr>
          <a:xfrm>
            <a:off x="838200" y="1585414"/>
            <a:ext cx="8623479" cy="44571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dirty="0"/>
              <a:t>Se utilizan para combinar filas de dos o más tablas basándose en una columna común. </a:t>
            </a:r>
          </a:p>
          <a:p>
            <a:endParaRPr lang="es-MX" dirty="0"/>
          </a:p>
          <a:p>
            <a:endParaRPr lang="es-MX" b="1" dirty="0"/>
          </a:p>
          <a:p>
            <a:endParaRPr lang="es-MX" b="1" dirty="0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97DCBF3E-24C1-46E1-BA57-572442C50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704" y="2560901"/>
            <a:ext cx="3804591" cy="2711685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264C7205-3317-44E9-A9C5-783E6F1C7192}"/>
              </a:ext>
            </a:extLst>
          </p:cNvPr>
          <p:cNvSpPr txBox="1"/>
          <p:nvPr/>
        </p:nvSpPr>
        <p:spPr>
          <a:xfrm>
            <a:off x="3119965" y="5254479"/>
            <a:ext cx="36660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800" dirty="0"/>
              <a:t>Tipos de JOIN</a:t>
            </a:r>
            <a:endParaRPr lang="es-CO" sz="2800" dirty="0"/>
          </a:p>
        </p:txBody>
      </p:sp>
      <p:sp>
        <p:nvSpPr>
          <p:cNvPr id="29" name="Título 1">
            <a:extLst>
              <a:ext uri="{FF2B5EF4-FFF2-40B4-BE49-F238E27FC236}">
                <a16:creationId xmlns:a16="http://schemas.microsoft.com/office/drawing/2014/main" id="{52E5C3CA-56F7-44F8-9536-BDC611CF78FF}"/>
              </a:ext>
            </a:extLst>
          </p:cNvPr>
          <p:cNvSpPr txBox="1">
            <a:spLocks/>
          </p:cNvSpPr>
          <p:nvPr/>
        </p:nvSpPr>
        <p:spPr>
          <a:xfrm>
            <a:off x="838200" y="505197"/>
            <a:ext cx="8816662" cy="10802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4400" b="1" dirty="0">
                <a:solidFill>
                  <a:schemeClr val="accent2"/>
                </a:solidFill>
                <a:latin typeface="Ancizar Sans" panose="020B0602040300000003" pitchFamily="34" charset="0"/>
              </a:rPr>
              <a:t>JOINS</a:t>
            </a:r>
            <a:endParaRPr lang="es-CO" sz="4400" b="1" dirty="0">
              <a:solidFill>
                <a:schemeClr val="accent2"/>
              </a:solidFill>
              <a:latin typeface="Ancizar Sans" panose="020B060204030000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1048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ítulo 1">
            <a:extLst>
              <a:ext uri="{FF2B5EF4-FFF2-40B4-BE49-F238E27FC236}">
                <a16:creationId xmlns:a16="http://schemas.microsoft.com/office/drawing/2014/main" id="{CF50AA3E-B52B-46C7-831B-978BE9EF6A04}"/>
              </a:ext>
            </a:extLst>
          </p:cNvPr>
          <p:cNvSpPr txBox="1">
            <a:spLocks/>
          </p:cNvSpPr>
          <p:nvPr/>
        </p:nvSpPr>
        <p:spPr>
          <a:xfrm>
            <a:off x="876837" y="1071868"/>
            <a:ext cx="8816662" cy="10802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4400" b="1" dirty="0">
                <a:solidFill>
                  <a:schemeClr val="accent2"/>
                </a:solidFill>
                <a:latin typeface="Ancizar Sans" panose="020B0602040300000003" pitchFamily="34" charset="0"/>
              </a:rPr>
              <a:t>JOINS</a:t>
            </a:r>
            <a:endParaRPr lang="es-CO" sz="4400" b="1" dirty="0">
              <a:solidFill>
                <a:schemeClr val="accent2"/>
              </a:solidFill>
              <a:latin typeface="Ancizar Sans" panose="020B0602040300000003" pitchFamily="34" charset="0"/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A12B139A-8BB9-41FB-AA7B-BC32A699E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2088023"/>
            <a:ext cx="8370194" cy="2681953"/>
          </a:xfrm>
          <a:prstGeom prst="rect">
            <a:avLst/>
          </a:prstGeom>
        </p:spPr>
      </p:pic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11F85179-5407-4A6B-A515-950FAC9F737D}"/>
              </a:ext>
            </a:extLst>
          </p:cNvPr>
          <p:cNvSpPr/>
          <p:nvPr/>
        </p:nvSpPr>
        <p:spPr>
          <a:xfrm>
            <a:off x="905933" y="2556933"/>
            <a:ext cx="557173" cy="220134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CF403625-B065-4C51-9260-EEDEC2A42AB9}"/>
              </a:ext>
            </a:extLst>
          </p:cNvPr>
          <p:cNvSpPr/>
          <p:nvPr/>
        </p:nvSpPr>
        <p:spPr>
          <a:xfrm>
            <a:off x="922867" y="3394622"/>
            <a:ext cx="362498" cy="220134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58752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>
            <a:extLst>
              <a:ext uri="{FF2B5EF4-FFF2-40B4-BE49-F238E27FC236}">
                <a16:creationId xmlns:a16="http://schemas.microsoft.com/office/drawing/2014/main" id="{0A8548E5-DBD4-474D-AA8E-E02BF7A08C99}"/>
              </a:ext>
            </a:extLst>
          </p:cNvPr>
          <p:cNvSpPr txBox="1">
            <a:spLocks/>
          </p:cNvSpPr>
          <p:nvPr/>
        </p:nvSpPr>
        <p:spPr>
          <a:xfrm>
            <a:off x="876837" y="1071868"/>
            <a:ext cx="8816662" cy="10802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4400" b="1" dirty="0">
                <a:solidFill>
                  <a:schemeClr val="accent2"/>
                </a:solidFill>
                <a:latin typeface="Ancizar Sans" panose="020B0602040300000003" pitchFamily="34" charset="0"/>
              </a:rPr>
              <a:t>JOINS</a:t>
            </a:r>
            <a:endParaRPr lang="es-CO" sz="4400" b="1" dirty="0">
              <a:solidFill>
                <a:schemeClr val="accent2"/>
              </a:solidFill>
              <a:latin typeface="Ancizar Sans" panose="020B0602040300000003" pitchFamily="34" charset="0"/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E7F0E50B-4957-4249-AACD-8835522AFB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88023"/>
            <a:ext cx="8473225" cy="2681953"/>
          </a:xfrm>
          <a:prstGeom prst="rect">
            <a:avLst/>
          </a:prstGeom>
        </p:spPr>
      </p:pic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FA437E69-CF07-4753-BE2D-C436191786A8}"/>
              </a:ext>
            </a:extLst>
          </p:cNvPr>
          <p:cNvSpPr/>
          <p:nvPr/>
        </p:nvSpPr>
        <p:spPr>
          <a:xfrm>
            <a:off x="1180204" y="3581401"/>
            <a:ext cx="448506" cy="254000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5" name="Rectángulo: esquinas redondeadas 24">
            <a:extLst>
              <a:ext uri="{FF2B5EF4-FFF2-40B4-BE49-F238E27FC236}">
                <a16:creationId xmlns:a16="http://schemas.microsoft.com/office/drawing/2014/main" id="{8E16BAC5-ABE4-462E-8916-40938350ADE6}"/>
              </a:ext>
            </a:extLst>
          </p:cNvPr>
          <p:cNvSpPr/>
          <p:nvPr/>
        </p:nvSpPr>
        <p:spPr>
          <a:xfrm>
            <a:off x="1244600" y="4004733"/>
            <a:ext cx="490168" cy="253488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094B31FA-F2DD-4150-9EC5-8359D3A77F0E}"/>
              </a:ext>
            </a:extLst>
          </p:cNvPr>
          <p:cNvSpPr/>
          <p:nvPr/>
        </p:nvSpPr>
        <p:spPr>
          <a:xfrm>
            <a:off x="1167325" y="4427554"/>
            <a:ext cx="761103" cy="254000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7" name="Rectángulo: esquinas redondeadas 26">
            <a:extLst>
              <a:ext uri="{FF2B5EF4-FFF2-40B4-BE49-F238E27FC236}">
                <a16:creationId xmlns:a16="http://schemas.microsoft.com/office/drawing/2014/main" id="{A2AB5ADA-8875-44EA-A6EC-FC57DB39A5E5}"/>
              </a:ext>
            </a:extLst>
          </p:cNvPr>
          <p:cNvSpPr/>
          <p:nvPr/>
        </p:nvSpPr>
        <p:spPr>
          <a:xfrm>
            <a:off x="965199" y="3792811"/>
            <a:ext cx="761103" cy="254000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5CC58104-9BA4-447A-B70E-49B953996D73}"/>
              </a:ext>
            </a:extLst>
          </p:cNvPr>
          <p:cNvSpPr/>
          <p:nvPr/>
        </p:nvSpPr>
        <p:spPr>
          <a:xfrm>
            <a:off x="973665" y="4199215"/>
            <a:ext cx="761103" cy="254000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Rectángulo: esquinas redondeadas 28">
            <a:extLst>
              <a:ext uri="{FF2B5EF4-FFF2-40B4-BE49-F238E27FC236}">
                <a16:creationId xmlns:a16="http://schemas.microsoft.com/office/drawing/2014/main" id="{EE3618C5-EE79-4F77-82D1-663E3FE49225}"/>
              </a:ext>
            </a:extLst>
          </p:cNvPr>
          <p:cNvSpPr/>
          <p:nvPr/>
        </p:nvSpPr>
        <p:spPr>
          <a:xfrm>
            <a:off x="1804235" y="3987546"/>
            <a:ext cx="210660" cy="254000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0" name="Rectángulo: esquinas redondeadas 29">
            <a:extLst>
              <a:ext uri="{FF2B5EF4-FFF2-40B4-BE49-F238E27FC236}">
                <a16:creationId xmlns:a16="http://schemas.microsoft.com/office/drawing/2014/main" id="{5CBD6A19-D793-4741-8EA2-61D438B2430F}"/>
              </a:ext>
            </a:extLst>
          </p:cNvPr>
          <p:cNvSpPr/>
          <p:nvPr/>
        </p:nvSpPr>
        <p:spPr>
          <a:xfrm>
            <a:off x="1933280" y="4427554"/>
            <a:ext cx="210660" cy="254000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69587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247</TotalTime>
  <Words>273</Words>
  <Application>Microsoft Office PowerPoint</Application>
  <PresentationFormat>A4 (210 x 297 mm)</PresentationFormat>
  <Paragraphs>73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3" baseType="lpstr">
      <vt:lpstr>Ancizar Sans</vt:lpstr>
      <vt:lpstr>Arial</vt:lpstr>
      <vt:lpstr>Calibri</vt:lpstr>
      <vt:lpstr>Calibri Light</vt:lpstr>
      <vt:lpstr>Cambria Math</vt:lpstr>
      <vt:lpstr>Office Theme</vt:lpstr>
      <vt:lpstr>Presentación de PowerPoint</vt:lpstr>
      <vt:lpstr>Presentación de PowerPoint</vt:lpstr>
      <vt:lpstr>Presentación de PowerPoint</vt:lpstr>
      <vt:lpstr>El combustible de Blockchain – Gas –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aquí . Título aquí</dc:title>
  <dc:creator>USER</dc:creator>
  <cp:lastModifiedBy>Jorge</cp:lastModifiedBy>
  <cp:revision>17</cp:revision>
  <dcterms:created xsi:type="dcterms:W3CDTF">2021-02-18T18:09:04Z</dcterms:created>
  <dcterms:modified xsi:type="dcterms:W3CDTF">2024-11-29T17:55:45Z</dcterms:modified>
</cp:coreProperties>
</file>

<file path=docProps/thumbnail.jpeg>
</file>